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24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5B862-72BD-4C8D-96D7-9867C538F84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373639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5B862-72BD-4C8D-96D7-9867C538F84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289076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5B862-72BD-4C8D-96D7-9867C538F84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250299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5B862-72BD-4C8D-96D7-9867C538F84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396847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5B862-72BD-4C8D-96D7-9867C538F843}"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402107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5B862-72BD-4C8D-96D7-9867C538F843}"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240564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5B862-72BD-4C8D-96D7-9867C538F843}"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119974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5B862-72BD-4C8D-96D7-9867C538F843}"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370023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5B862-72BD-4C8D-96D7-9867C538F843}"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218338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35B862-72BD-4C8D-96D7-9867C538F843}"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420049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35B862-72BD-4C8D-96D7-9867C538F843}"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C3F6-028E-452F-99A4-7F360956A1B1}" type="slidenum">
              <a:rPr lang="en-US" smtClean="0"/>
              <a:t>‹#›</a:t>
            </a:fld>
            <a:endParaRPr lang="en-US"/>
          </a:p>
        </p:txBody>
      </p:sp>
    </p:spTree>
    <p:extLst>
      <p:ext uri="{BB962C8B-B14F-4D97-AF65-F5344CB8AC3E}">
        <p14:creationId xmlns:p14="http://schemas.microsoft.com/office/powerpoint/2010/main" val="350556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935B862-72BD-4C8D-96D7-9867C538F843}" type="datetimeFigureOut">
              <a:rPr lang="en-US" smtClean="0"/>
              <a:t>2/13/2020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577C3F6-028E-452F-99A4-7F360956A1B1}" type="slidenum">
              <a:rPr lang="en-US" smtClean="0"/>
              <a:t>‹#›</a:t>
            </a:fld>
            <a:endParaRPr lang="en-US"/>
          </a:p>
        </p:txBody>
      </p:sp>
    </p:spTree>
    <p:extLst>
      <p:ext uri="{BB962C8B-B14F-4D97-AF65-F5344CB8AC3E}">
        <p14:creationId xmlns:p14="http://schemas.microsoft.com/office/powerpoint/2010/main" val="3171673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468" y="293298"/>
            <a:ext cx="6521569" cy="8678174"/>
          </a:xfrm>
        </p:spPr>
        <p:txBody>
          <a:bodyPr>
            <a:normAutofit lnSpcReduction="10000"/>
          </a:bodyPr>
          <a:lstStyle/>
          <a:p>
            <a:pPr algn="l"/>
            <a:r>
              <a:rPr lang="en-US" sz="1400" dirty="0"/>
              <a:t>CONCEPT– </a:t>
            </a:r>
          </a:p>
          <a:p>
            <a:pPr algn="l"/>
            <a:r>
              <a:rPr lang="en-US" sz="1400" dirty="0"/>
              <a:t>The EOATs all have a “Jumper Plug” installed , which is used when the Robot is clamping up / unclamping an EOAT to determine presence. It Plugs into a standard M12 input socket on the robot EOAT’s Lumberg Block. It shorts one (or both) of the inputs on that socket to +24VDC. The robot programs sense the state of those inputs to determine if an EOAT is successfully clamped up or unclamped.</a:t>
            </a:r>
          </a:p>
          <a:p>
            <a:pPr algn="l"/>
            <a:r>
              <a:rPr lang="en-US" sz="1400" dirty="0"/>
              <a:t>The </a:t>
            </a:r>
            <a:r>
              <a:rPr lang="en-US" sz="1400" dirty="0" err="1"/>
              <a:t>SlowBAUD</a:t>
            </a:r>
            <a:r>
              <a:rPr lang="en-US" sz="1400" dirty="0"/>
              <a:t> replaces that “Jumper Plug” with an active device which uses both of the available inputs (one CLOCK, one DATA) to drive an ASCII string at an extremely slow rate. This slow rate allows the ASCII string to be readable by the remote PLC, despite the jitter and variability of the timing induced by the process by which it is delivered to the PLC.</a:t>
            </a:r>
          </a:p>
          <a:p>
            <a:pPr algn="l"/>
            <a:endParaRPr lang="en-US" sz="1400" dirty="0"/>
          </a:p>
          <a:p>
            <a:pPr algn="l"/>
            <a:r>
              <a:rPr lang="en-US" sz="1400" dirty="0"/>
              <a:t>PREP WORK – </a:t>
            </a:r>
          </a:p>
          <a:p>
            <a:pPr algn="l"/>
            <a:r>
              <a:rPr lang="en-US" sz="1400" dirty="0"/>
              <a:t>Robot:</a:t>
            </a:r>
          </a:p>
          <a:p>
            <a:pPr algn="l"/>
            <a:r>
              <a:rPr lang="en-US" sz="1400" dirty="0"/>
              <a:t>1) Determine what robot inputs the “Jumper Plug” is plugged into (and subsequently the </a:t>
            </a:r>
            <a:r>
              <a:rPr lang="en-US" sz="1400" dirty="0" err="1"/>
              <a:t>SlowBAUD</a:t>
            </a:r>
            <a:r>
              <a:rPr lang="en-US" sz="1400" dirty="0"/>
              <a:t> will be plugged into) (Those are RI[1] and RI[2] in this example).</a:t>
            </a:r>
          </a:p>
          <a:p>
            <a:pPr algn="l"/>
            <a:r>
              <a:rPr lang="en-US" sz="1400" dirty="0"/>
              <a:t>2) Determine two spare Robot-to-PLC outputs the robot logic will echo the </a:t>
            </a:r>
            <a:r>
              <a:rPr lang="en-US" sz="1400" dirty="0" err="1"/>
              <a:t>SlowBAUD</a:t>
            </a:r>
            <a:r>
              <a:rPr lang="en-US" sz="1400" dirty="0"/>
              <a:t> signals to the PLC through. (DO[181] and DO[182] in this example.)</a:t>
            </a:r>
          </a:p>
          <a:p>
            <a:pPr algn="l"/>
            <a:r>
              <a:rPr lang="en-US" sz="1400" b="1" i="1" dirty="0"/>
              <a:t>NOTE: The following describes how you may use Robot Flag Bit to retrofit an existing jumper with a </a:t>
            </a:r>
            <a:r>
              <a:rPr lang="en-US" sz="1400" b="1" i="1" dirty="0" err="1"/>
              <a:t>Slowbaud</a:t>
            </a:r>
            <a:r>
              <a:rPr lang="en-US" sz="1400" b="1" i="1" dirty="0"/>
              <a:t>. If you are implementing a </a:t>
            </a:r>
            <a:r>
              <a:rPr lang="en-US" sz="1400" b="1" i="1" dirty="0" err="1"/>
              <a:t>Slowbaud</a:t>
            </a:r>
            <a:r>
              <a:rPr lang="en-US" sz="1400" b="1" i="1" dirty="0"/>
              <a:t> on a new system it is suggested you sense the presence of the EOAT by reading the SERIAL_CLOCK bit with a TIMEOUT function. Again, where the Flag Bit is discussed it is only when replacing the “always on” of a jumper plug is needed.</a:t>
            </a:r>
          </a:p>
          <a:p>
            <a:pPr algn="l"/>
            <a:r>
              <a:rPr lang="en-US" sz="1400" dirty="0"/>
              <a:t>3) Determine one spare Flag bit to use as the new “EOAT present” signal for the Robot Logic (That is F[181] in this example).</a:t>
            </a:r>
          </a:p>
          <a:p>
            <a:pPr algn="l"/>
            <a:r>
              <a:rPr lang="en-US" sz="1400" dirty="0"/>
              <a:t>4) Determine three spare registers to use  to control the state of the Flag bit F[181:EOAT_Present]. We will keep track of the length of time the CLOCK signal has been low – used to turn F[181]=OFF if R[1] has been OFF longer than would be expected in its normal square wave duty cycle (R[181], R[182] and R183] in this example).</a:t>
            </a:r>
          </a:p>
          <a:p>
            <a:pPr algn="l"/>
            <a:r>
              <a:rPr lang="en-US" sz="1400" dirty="0"/>
              <a:t>5) Determine or create a BG (Background) Process in the robot to run the </a:t>
            </a:r>
            <a:r>
              <a:rPr lang="en-US" sz="1400" dirty="0" err="1"/>
              <a:t>SlowBAUD</a:t>
            </a:r>
            <a:r>
              <a:rPr lang="en-US" sz="1400" dirty="0"/>
              <a:t> code in. (SHL_IO.ls in this example.)</a:t>
            </a:r>
          </a:p>
          <a:p>
            <a:pPr algn="l"/>
            <a:r>
              <a:rPr lang="en-US" sz="1400" dirty="0"/>
              <a:t>PLC:</a:t>
            </a:r>
          </a:p>
          <a:p>
            <a:pPr algn="l"/>
            <a:r>
              <a:rPr lang="en-US" sz="1400" dirty="0"/>
              <a:t>6) Verify the PLC is </a:t>
            </a:r>
            <a:r>
              <a:rPr lang="en-US" sz="1400" dirty="0" err="1"/>
              <a:t>RSLogix</a:t>
            </a:r>
            <a:r>
              <a:rPr lang="en-US" sz="1400" dirty="0"/>
              <a:t> Ver. 16 or better.</a:t>
            </a:r>
          </a:p>
          <a:p>
            <a:pPr algn="l"/>
            <a:r>
              <a:rPr lang="en-US" sz="1400" dirty="0"/>
              <a:t>7) Determine or create a periodic PLC process that will execute AT LEAST every 10 </a:t>
            </a:r>
            <a:r>
              <a:rPr lang="en-US" sz="1400" dirty="0" err="1"/>
              <a:t>mSec.</a:t>
            </a:r>
            <a:r>
              <a:rPr lang="en-US" sz="1400" dirty="0"/>
              <a:t> We will add a routine there to read the Serial Data, and accumulate EOAT counts, and set Latch bits to tell the PLC logic what Part Type the loaded EOAT can run.</a:t>
            </a:r>
          </a:p>
          <a:p>
            <a:pPr algn="l"/>
            <a:r>
              <a:rPr lang="en-US" sz="1400" dirty="0"/>
              <a:t>8) GET A LIST FROM TOOLING ENGINEERING OF ALL TOOLS THAT WILL BE RUN ON THE OP.  GET </a:t>
            </a:r>
            <a:r>
              <a:rPr lang="en-US" sz="1400" dirty="0" err="1"/>
              <a:t>SlowBAUDS</a:t>
            </a:r>
            <a:r>
              <a:rPr lang="en-US" sz="1400" dirty="0"/>
              <a:t> PROGRAMMED WITH THOSE SERIAL NUMBERS.</a:t>
            </a:r>
          </a:p>
        </p:txBody>
      </p:sp>
    </p:spTree>
    <p:extLst>
      <p:ext uri="{BB962C8B-B14F-4D97-AF65-F5344CB8AC3E}">
        <p14:creationId xmlns:p14="http://schemas.microsoft.com/office/powerpoint/2010/main" val="294669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465" y="138023"/>
            <a:ext cx="6521569" cy="2225615"/>
          </a:xfrm>
        </p:spPr>
        <p:txBody>
          <a:bodyPr>
            <a:normAutofit lnSpcReduction="10000"/>
          </a:bodyPr>
          <a:lstStyle/>
          <a:p>
            <a:pPr algn="l"/>
            <a:r>
              <a:rPr lang="en-US" sz="1600" dirty="0"/>
              <a:t>ROBOT IMPLEMENTATION – </a:t>
            </a:r>
          </a:p>
          <a:p>
            <a:pPr marL="342900" indent="-342900" algn="l">
              <a:buAutoNum type="arabicParenR"/>
            </a:pPr>
            <a:r>
              <a:rPr lang="en-US" sz="1600" dirty="0"/>
              <a:t>In this example, RI[1] and RI[2] are used to sense the “Jumper Plug” indicating “EOAT Present”. Do Copy or FTP all the robot programs and use GREP to search for all instances of RI[1] or RI[2] and replace them with F[181]. </a:t>
            </a:r>
          </a:p>
          <a:p>
            <a:pPr marL="342900" indent="-342900" algn="l">
              <a:buAutoNum type="arabicParenR"/>
            </a:pPr>
            <a:r>
              <a:rPr lang="en-US" sz="1600" dirty="0"/>
              <a:t>Remove the “Jumper Plug” and install </a:t>
            </a:r>
            <a:r>
              <a:rPr lang="en-US" sz="1600" dirty="0" err="1"/>
              <a:t>SlowBAUD</a:t>
            </a:r>
            <a:r>
              <a:rPr lang="en-US" sz="1600" dirty="0"/>
              <a:t> whose Serial Label matches the EOAT on the robot. Verify the inputs - flash both on the Lumberg Block, and the RI[1] and RI[2] display in the Teach Pendant.</a:t>
            </a:r>
          </a:p>
          <a:p>
            <a:pPr marL="342900" indent="-342900" algn="l">
              <a:buAutoNum type="arabicParenR"/>
            </a:pPr>
            <a:r>
              <a:rPr lang="en-US" sz="1600" dirty="0"/>
              <a:t>Name the </a:t>
            </a:r>
            <a:r>
              <a:rPr lang="en-US" sz="1600" dirty="0" err="1"/>
              <a:t>SlowBAUD</a:t>
            </a:r>
            <a:r>
              <a:rPr lang="en-US" sz="1600" dirty="0"/>
              <a:t> inputs “SERIAL_CLOCK” and “SERIAL_DATA”.</a:t>
            </a:r>
          </a:p>
          <a:p>
            <a:pPr marL="342900" indent="-342900" algn="l">
              <a:buAutoNum type="arabicParenR"/>
            </a:pPr>
            <a:endParaRPr lang="en-US" sz="1600" dirty="0"/>
          </a:p>
        </p:txBody>
      </p:sp>
      <p:pic>
        <p:nvPicPr>
          <p:cNvPr id="2" name="Picture 1"/>
          <p:cNvPicPr>
            <a:picLocks noChangeAspect="1"/>
          </p:cNvPicPr>
          <p:nvPr/>
        </p:nvPicPr>
        <p:blipFill>
          <a:blip r:embed="rId2"/>
          <a:stretch>
            <a:fillRect/>
          </a:stretch>
        </p:blipFill>
        <p:spPr>
          <a:xfrm>
            <a:off x="1363962" y="2363638"/>
            <a:ext cx="3819525" cy="1171575"/>
          </a:xfrm>
          <a:prstGeom prst="rect">
            <a:avLst/>
          </a:prstGeom>
        </p:spPr>
      </p:pic>
      <p:sp>
        <p:nvSpPr>
          <p:cNvPr id="5" name="Subtitle 2"/>
          <p:cNvSpPr txBox="1">
            <a:spLocks/>
          </p:cNvSpPr>
          <p:nvPr/>
        </p:nvSpPr>
        <p:spPr>
          <a:xfrm>
            <a:off x="185466" y="3749623"/>
            <a:ext cx="6055745" cy="84826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4) Name the selected Robot-to-PLC outputs “SERIAL_CLOCK” and “SERIAL_DATA”.</a:t>
            </a:r>
          </a:p>
          <a:p>
            <a:pPr algn="l"/>
            <a:endParaRPr lang="en-US" sz="1600" dirty="0"/>
          </a:p>
          <a:p>
            <a:pPr marL="342900" indent="-342900" algn="l">
              <a:buFont typeface="Arial" panose="020B0604020202020204" pitchFamily="34" charset="0"/>
              <a:buAutoNum type="arabicParenR"/>
            </a:pPr>
            <a:endParaRPr lang="en-US" sz="1600" dirty="0"/>
          </a:p>
        </p:txBody>
      </p:sp>
      <p:pic>
        <p:nvPicPr>
          <p:cNvPr id="6" name="Picture 5"/>
          <p:cNvPicPr>
            <a:picLocks noChangeAspect="1"/>
          </p:cNvPicPr>
          <p:nvPr/>
        </p:nvPicPr>
        <p:blipFill>
          <a:blip r:embed="rId3"/>
          <a:stretch>
            <a:fillRect/>
          </a:stretch>
        </p:blipFill>
        <p:spPr>
          <a:xfrm>
            <a:off x="1782883" y="4148255"/>
            <a:ext cx="3819525" cy="1088359"/>
          </a:xfrm>
          <a:prstGeom prst="rect">
            <a:avLst/>
          </a:prstGeom>
        </p:spPr>
      </p:pic>
      <p:sp>
        <p:nvSpPr>
          <p:cNvPr id="7" name="Subtitle 2"/>
          <p:cNvSpPr txBox="1">
            <a:spLocks/>
          </p:cNvSpPr>
          <p:nvPr/>
        </p:nvSpPr>
        <p:spPr>
          <a:xfrm>
            <a:off x="185465" y="5471336"/>
            <a:ext cx="6672533" cy="84826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5) Name the selected Flag bit “TOOL PRESENT”.</a:t>
            </a:r>
          </a:p>
          <a:p>
            <a:pPr algn="l"/>
            <a:endParaRPr lang="en-US" sz="1600" dirty="0"/>
          </a:p>
          <a:p>
            <a:pPr marL="342900" indent="-342900" algn="l">
              <a:buFont typeface="Arial" panose="020B0604020202020204" pitchFamily="34" charset="0"/>
              <a:buAutoNum type="arabicParenR"/>
            </a:pPr>
            <a:endParaRPr lang="en-US" sz="1600" dirty="0"/>
          </a:p>
        </p:txBody>
      </p:sp>
      <p:pic>
        <p:nvPicPr>
          <p:cNvPr id="8" name="Picture 7"/>
          <p:cNvPicPr>
            <a:picLocks noChangeAspect="1"/>
          </p:cNvPicPr>
          <p:nvPr/>
        </p:nvPicPr>
        <p:blipFill>
          <a:blip r:embed="rId4"/>
          <a:stretch>
            <a:fillRect/>
          </a:stretch>
        </p:blipFill>
        <p:spPr>
          <a:xfrm>
            <a:off x="1363961" y="5803641"/>
            <a:ext cx="3724275" cy="876300"/>
          </a:xfrm>
          <a:prstGeom prst="rect">
            <a:avLst/>
          </a:prstGeom>
        </p:spPr>
      </p:pic>
      <p:sp>
        <p:nvSpPr>
          <p:cNvPr id="9" name="Subtitle 2"/>
          <p:cNvSpPr txBox="1">
            <a:spLocks/>
          </p:cNvSpPr>
          <p:nvPr/>
        </p:nvSpPr>
        <p:spPr>
          <a:xfrm>
            <a:off x="185465" y="6779004"/>
            <a:ext cx="6672533" cy="84826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6) Name the selected Registers “</a:t>
            </a:r>
            <a:r>
              <a:rPr lang="en-US" sz="1600" dirty="0" err="1"/>
              <a:t>SlowBAUD</a:t>
            </a:r>
            <a:r>
              <a:rPr lang="en-US" sz="1600" dirty="0"/>
              <a:t> Count”, “</a:t>
            </a:r>
            <a:r>
              <a:rPr lang="en-US" sz="1600" dirty="0" err="1"/>
              <a:t>SlowBAUD</a:t>
            </a:r>
            <a:r>
              <a:rPr lang="en-US" sz="1600" dirty="0"/>
              <a:t> Timeout” and “</a:t>
            </a:r>
            <a:r>
              <a:rPr lang="en-US" sz="1600" dirty="0" err="1"/>
              <a:t>SlowBAUD</a:t>
            </a:r>
            <a:r>
              <a:rPr lang="en-US" sz="1600" dirty="0"/>
              <a:t> </a:t>
            </a:r>
            <a:r>
              <a:rPr lang="en-US" sz="1600" dirty="0" err="1"/>
              <a:t>MaxCnt</a:t>
            </a:r>
            <a:r>
              <a:rPr lang="en-US" sz="1600" dirty="0"/>
              <a:t>”.</a:t>
            </a:r>
          </a:p>
          <a:p>
            <a:pPr algn="l"/>
            <a:endParaRPr lang="en-US" sz="1600" dirty="0"/>
          </a:p>
          <a:p>
            <a:pPr marL="342900" indent="-342900" algn="l">
              <a:buFont typeface="Arial" panose="020B0604020202020204" pitchFamily="34" charset="0"/>
              <a:buAutoNum type="arabicParenR"/>
            </a:pPr>
            <a:endParaRPr lang="en-US" sz="1600" dirty="0"/>
          </a:p>
        </p:txBody>
      </p:sp>
      <p:pic>
        <p:nvPicPr>
          <p:cNvPr id="10" name="Picture 9"/>
          <p:cNvPicPr>
            <a:picLocks noChangeAspect="1"/>
          </p:cNvPicPr>
          <p:nvPr/>
        </p:nvPicPr>
        <p:blipFill>
          <a:blip r:embed="rId5"/>
          <a:stretch>
            <a:fillRect/>
          </a:stretch>
        </p:blipFill>
        <p:spPr>
          <a:xfrm>
            <a:off x="2342517" y="7095776"/>
            <a:ext cx="3259891" cy="1219618"/>
          </a:xfrm>
          <a:prstGeom prst="rect">
            <a:avLst/>
          </a:prstGeom>
        </p:spPr>
      </p:pic>
      <p:sp>
        <p:nvSpPr>
          <p:cNvPr id="11" name="Subtitle 2"/>
          <p:cNvSpPr txBox="1">
            <a:spLocks/>
          </p:cNvSpPr>
          <p:nvPr/>
        </p:nvSpPr>
        <p:spPr>
          <a:xfrm>
            <a:off x="961846" y="8741434"/>
            <a:ext cx="5611484" cy="2889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ROBOT IMPLEMENTATION – Continued on next page…..</a:t>
            </a:r>
          </a:p>
          <a:p>
            <a:pPr algn="l"/>
            <a:endParaRPr lang="en-US" sz="1600" dirty="0"/>
          </a:p>
          <a:p>
            <a:pPr marL="342900" indent="-342900" algn="l">
              <a:buFont typeface="Arial" panose="020B0604020202020204" pitchFamily="34" charset="0"/>
              <a:buAutoNum type="arabicParenR"/>
            </a:pPr>
            <a:endParaRPr lang="en-US" sz="1600" dirty="0"/>
          </a:p>
        </p:txBody>
      </p:sp>
    </p:spTree>
    <p:extLst>
      <p:ext uri="{BB962C8B-B14F-4D97-AF65-F5344CB8AC3E}">
        <p14:creationId xmlns:p14="http://schemas.microsoft.com/office/powerpoint/2010/main" val="227742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86828" y="773502"/>
            <a:ext cx="6284344" cy="22256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7) STOP the selected BG Process. Append the following code (below) at the end of the BG Process. Close the editor, and RUN the selected BG Process.</a:t>
            </a:r>
          </a:p>
          <a:p>
            <a:pPr marL="342900" indent="-342900" algn="l">
              <a:buFont typeface="Arial" panose="020B0604020202020204" pitchFamily="34" charset="0"/>
              <a:buAutoNum type="arabicParenR"/>
            </a:pPr>
            <a:endParaRPr lang="en-US" sz="1600" dirty="0"/>
          </a:p>
        </p:txBody>
      </p:sp>
      <p:sp>
        <p:nvSpPr>
          <p:cNvPr id="6" name="Subtitle 2"/>
          <p:cNvSpPr txBox="1">
            <a:spLocks/>
          </p:cNvSpPr>
          <p:nvPr/>
        </p:nvSpPr>
        <p:spPr>
          <a:xfrm>
            <a:off x="623258" y="270295"/>
            <a:ext cx="5611484" cy="2889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Continued from previous page….. ROBOT IMPLEMENTATION – </a:t>
            </a:r>
          </a:p>
          <a:p>
            <a:pPr algn="l"/>
            <a:endParaRPr lang="en-US" sz="1600" dirty="0"/>
          </a:p>
          <a:p>
            <a:pPr marL="342900" indent="-342900" algn="l">
              <a:buFont typeface="Arial" panose="020B0604020202020204" pitchFamily="34" charset="0"/>
              <a:buAutoNum type="arabicParenR"/>
            </a:pPr>
            <a:endParaRPr lang="en-US" sz="1600" dirty="0"/>
          </a:p>
        </p:txBody>
      </p:sp>
      <p:pic>
        <p:nvPicPr>
          <p:cNvPr id="7" name="Picture 6"/>
          <p:cNvPicPr>
            <a:picLocks noChangeAspect="1"/>
          </p:cNvPicPr>
          <p:nvPr/>
        </p:nvPicPr>
        <p:blipFill>
          <a:blip r:embed="rId2"/>
          <a:stretch>
            <a:fillRect/>
          </a:stretch>
        </p:blipFill>
        <p:spPr>
          <a:xfrm>
            <a:off x="363822" y="1656272"/>
            <a:ext cx="6207350" cy="4355890"/>
          </a:xfrm>
          <a:prstGeom prst="rect">
            <a:avLst/>
          </a:prstGeom>
        </p:spPr>
      </p:pic>
      <p:sp>
        <p:nvSpPr>
          <p:cNvPr id="8" name="Subtitle 2"/>
          <p:cNvSpPr txBox="1">
            <a:spLocks/>
          </p:cNvSpPr>
          <p:nvPr/>
        </p:nvSpPr>
        <p:spPr>
          <a:xfrm>
            <a:off x="286828" y="6291533"/>
            <a:ext cx="6284344" cy="2673173"/>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8) RUN the selected BG Process.</a:t>
            </a:r>
          </a:p>
          <a:p>
            <a:pPr algn="l"/>
            <a:r>
              <a:rPr lang="en-US" sz="1600" dirty="0"/>
              <a:t>9) Verify DO[180] and DO[181] (outputs to PLC) have begun flashing, echoing the </a:t>
            </a:r>
            <a:r>
              <a:rPr lang="en-US" sz="1600" dirty="0" err="1"/>
              <a:t>SlowBAUD</a:t>
            </a:r>
            <a:r>
              <a:rPr lang="en-US" sz="1600" dirty="0"/>
              <a:t> signals.</a:t>
            </a:r>
          </a:p>
          <a:p>
            <a:pPr algn="l"/>
            <a:r>
              <a:rPr lang="en-US" sz="1600" dirty="0"/>
              <a:t>10) Monitor the selected Registers. Enter a “0” in “</a:t>
            </a:r>
            <a:r>
              <a:rPr lang="en-US" sz="1600" dirty="0" err="1"/>
              <a:t>SlowBAUD</a:t>
            </a:r>
            <a:r>
              <a:rPr lang="en-US" sz="1600" dirty="0"/>
              <a:t> </a:t>
            </a:r>
            <a:r>
              <a:rPr lang="en-US" sz="1600" dirty="0" err="1"/>
              <a:t>MaxCnt</a:t>
            </a:r>
            <a:r>
              <a:rPr lang="en-US" sz="1600" dirty="0"/>
              <a:t>”. You should see “</a:t>
            </a:r>
            <a:r>
              <a:rPr lang="en-US" sz="1600" dirty="0" err="1"/>
              <a:t>SlowBAUD</a:t>
            </a:r>
            <a:r>
              <a:rPr lang="en-US" sz="1600" dirty="0"/>
              <a:t> Count” rising to some value, with the maximum value being copied into “</a:t>
            </a:r>
            <a:r>
              <a:rPr lang="en-US" sz="1600" dirty="0" err="1"/>
              <a:t>SlowBAUD</a:t>
            </a:r>
            <a:r>
              <a:rPr lang="en-US" sz="1600" dirty="0"/>
              <a:t> </a:t>
            </a:r>
            <a:r>
              <a:rPr lang="en-US" sz="1600" dirty="0" err="1"/>
              <a:t>MaxCnt</a:t>
            </a:r>
            <a:r>
              <a:rPr lang="en-US" sz="1600" dirty="0"/>
              <a:t>”.</a:t>
            </a:r>
          </a:p>
          <a:p>
            <a:pPr algn="l"/>
            <a:r>
              <a:rPr lang="en-US" sz="1600" dirty="0"/>
              <a:t>11) Pick a value 2.5 times the Max Value and set “</a:t>
            </a:r>
            <a:r>
              <a:rPr lang="en-US" sz="1600" dirty="0" err="1"/>
              <a:t>SlowBAUD</a:t>
            </a:r>
            <a:r>
              <a:rPr lang="en-US" sz="1600" dirty="0"/>
              <a:t> Timeout” to that number.</a:t>
            </a:r>
          </a:p>
          <a:p>
            <a:pPr algn="l"/>
            <a:r>
              <a:rPr lang="en-US" sz="1600" dirty="0"/>
              <a:t>12)Verify F[181] is ON. Unplug the </a:t>
            </a:r>
            <a:r>
              <a:rPr lang="en-US" sz="1600" dirty="0" err="1"/>
              <a:t>SlowBAUD</a:t>
            </a:r>
            <a:r>
              <a:rPr lang="en-US" sz="1600" dirty="0"/>
              <a:t> and verify F[181] goes OFF. Plug the </a:t>
            </a:r>
            <a:r>
              <a:rPr lang="en-US" sz="1600" dirty="0" err="1"/>
              <a:t>SlowBAUD</a:t>
            </a:r>
            <a:r>
              <a:rPr lang="en-US" sz="1600" dirty="0"/>
              <a:t> back in and verify F[181] comes back ON again.</a:t>
            </a:r>
          </a:p>
          <a:p>
            <a:pPr marL="342900" indent="-342900" algn="l">
              <a:buFont typeface="Arial" panose="020B0604020202020204" pitchFamily="34" charset="0"/>
              <a:buAutoNum type="arabicParenR"/>
            </a:pPr>
            <a:endParaRPr lang="en-US" sz="1600" dirty="0"/>
          </a:p>
        </p:txBody>
      </p:sp>
    </p:spTree>
    <p:extLst>
      <p:ext uri="{BB962C8B-B14F-4D97-AF65-F5344CB8AC3E}">
        <p14:creationId xmlns:p14="http://schemas.microsoft.com/office/powerpoint/2010/main" val="201620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86828" y="773502"/>
            <a:ext cx="6284344" cy="22256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AutoNum type="arabicParenR"/>
            </a:pPr>
            <a:r>
              <a:rPr lang="en-US" sz="1600" dirty="0"/>
              <a:t>Go online with the PLC controlling the Automation for the Robots in question.</a:t>
            </a:r>
          </a:p>
          <a:p>
            <a:pPr marL="342900" indent="-342900" algn="l">
              <a:buAutoNum type="arabicParenR"/>
            </a:pPr>
            <a:r>
              <a:rPr lang="en-US" sz="1600" dirty="0"/>
              <a:t>If not already done, import both the “</a:t>
            </a:r>
            <a:r>
              <a:rPr lang="en-US" sz="1600" dirty="0" err="1"/>
              <a:t>SlowBaud_Reader</a:t>
            </a:r>
            <a:r>
              <a:rPr lang="en-US" sz="1600" dirty="0"/>
              <a:t>” AIO, and the “</a:t>
            </a:r>
            <a:r>
              <a:rPr lang="en-US" sz="1600" dirty="0" err="1"/>
              <a:t>SlowBaud</a:t>
            </a:r>
            <a:r>
              <a:rPr lang="en-US" sz="1600" dirty="0"/>
              <a:t>” UDT.</a:t>
            </a:r>
          </a:p>
          <a:p>
            <a:pPr marL="342900" indent="-342900" algn="l">
              <a:buFont typeface="Arial" panose="020B0604020202020204" pitchFamily="34" charset="0"/>
              <a:buAutoNum type="arabicParenR"/>
            </a:pPr>
            <a:endParaRPr lang="en-US" sz="1600" dirty="0"/>
          </a:p>
        </p:txBody>
      </p:sp>
      <p:sp>
        <p:nvSpPr>
          <p:cNvPr id="6" name="Subtitle 2"/>
          <p:cNvSpPr txBox="1">
            <a:spLocks/>
          </p:cNvSpPr>
          <p:nvPr/>
        </p:nvSpPr>
        <p:spPr>
          <a:xfrm>
            <a:off x="623258" y="270295"/>
            <a:ext cx="5611484" cy="2889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PLC IMPLEMENTATION – </a:t>
            </a:r>
          </a:p>
          <a:p>
            <a:pPr algn="l"/>
            <a:endParaRPr lang="en-US" sz="1600" dirty="0"/>
          </a:p>
          <a:p>
            <a:pPr marL="342900" indent="-342900" algn="l">
              <a:buFont typeface="Arial" panose="020B0604020202020204" pitchFamily="34" charset="0"/>
              <a:buAutoNum type="arabicParenR"/>
            </a:pPr>
            <a:endParaRPr lang="en-US" sz="1600" dirty="0"/>
          </a:p>
        </p:txBody>
      </p:sp>
      <p:pic>
        <p:nvPicPr>
          <p:cNvPr id="2" name="Picture 1"/>
          <p:cNvPicPr>
            <a:picLocks noChangeAspect="1"/>
          </p:cNvPicPr>
          <p:nvPr/>
        </p:nvPicPr>
        <p:blipFill>
          <a:blip r:embed="rId2"/>
          <a:stretch>
            <a:fillRect/>
          </a:stretch>
        </p:blipFill>
        <p:spPr>
          <a:xfrm>
            <a:off x="623258" y="2158887"/>
            <a:ext cx="2791506" cy="1680459"/>
          </a:xfrm>
          <a:prstGeom prst="rect">
            <a:avLst/>
          </a:prstGeom>
        </p:spPr>
      </p:pic>
      <p:pic>
        <p:nvPicPr>
          <p:cNvPr id="4" name="Picture 3"/>
          <p:cNvPicPr>
            <a:picLocks noChangeAspect="1"/>
          </p:cNvPicPr>
          <p:nvPr/>
        </p:nvPicPr>
        <p:blipFill>
          <a:blip r:embed="rId3"/>
          <a:stretch>
            <a:fillRect/>
          </a:stretch>
        </p:blipFill>
        <p:spPr>
          <a:xfrm>
            <a:off x="3266566" y="2158887"/>
            <a:ext cx="3199096" cy="1680459"/>
          </a:xfrm>
          <a:prstGeom prst="rect">
            <a:avLst/>
          </a:prstGeom>
        </p:spPr>
      </p:pic>
      <p:pic>
        <p:nvPicPr>
          <p:cNvPr id="9" name="Picture 8"/>
          <p:cNvPicPr>
            <a:picLocks noChangeAspect="1"/>
          </p:cNvPicPr>
          <p:nvPr/>
        </p:nvPicPr>
        <p:blipFill>
          <a:blip r:embed="rId4"/>
          <a:stretch>
            <a:fillRect/>
          </a:stretch>
        </p:blipFill>
        <p:spPr>
          <a:xfrm>
            <a:off x="3850533" y="3549064"/>
            <a:ext cx="2663769" cy="190270"/>
          </a:xfrm>
          <a:prstGeom prst="rect">
            <a:avLst/>
          </a:prstGeom>
        </p:spPr>
      </p:pic>
      <p:sp>
        <p:nvSpPr>
          <p:cNvPr id="10" name="Rectangle 9"/>
          <p:cNvSpPr/>
          <p:nvPr/>
        </p:nvSpPr>
        <p:spPr>
          <a:xfrm>
            <a:off x="753035" y="3155576"/>
            <a:ext cx="2277036" cy="393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51194" y="3475852"/>
            <a:ext cx="1573841" cy="3634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286828" y="4147350"/>
            <a:ext cx="6284344" cy="459983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AutoNum type="arabicParenR" startAt="3"/>
            </a:pPr>
            <a:r>
              <a:rPr lang="en-US" sz="1600" dirty="0"/>
              <a:t>The </a:t>
            </a:r>
            <a:r>
              <a:rPr lang="en-US" sz="1600" dirty="0" err="1"/>
              <a:t>SlowBAUD</a:t>
            </a:r>
            <a:r>
              <a:rPr lang="en-US" sz="1600" dirty="0"/>
              <a:t> logic needs to reside in a Periodic Task that has an Interval of 10 </a:t>
            </a:r>
            <a:r>
              <a:rPr lang="en-US" sz="1600" dirty="0" err="1"/>
              <a:t>milliSeconds</a:t>
            </a:r>
            <a:r>
              <a:rPr lang="en-US" sz="1600" dirty="0"/>
              <a:t> or less. For Defiance P-Sand we will use the “Andon” Task. Add a New Routine, and name it “</a:t>
            </a:r>
            <a:r>
              <a:rPr lang="en-US" sz="1600" dirty="0" err="1"/>
              <a:t>EOAT_Counts</a:t>
            </a:r>
            <a:r>
              <a:rPr lang="en-US" sz="1600" dirty="0"/>
              <a:t>”.</a:t>
            </a:r>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endParaRPr lang="en-US" sz="1600" dirty="0"/>
          </a:p>
          <a:p>
            <a:pPr marL="342900" indent="-342900" algn="l">
              <a:buAutoNum type="arabicParenR" startAt="3"/>
            </a:pPr>
            <a:r>
              <a:rPr lang="en-US" sz="1600" dirty="0"/>
              <a:t>Fix rung 0, then add “</a:t>
            </a:r>
            <a:r>
              <a:rPr lang="en-US" sz="1600" dirty="0" err="1"/>
              <a:t>EOAT_Counts</a:t>
            </a:r>
            <a:r>
              <a:rPr lang="en-US" sz="1600" dirty="0"/>
              <a:t>” to the end of </a:t>
            </a:r>
            <a:r>
              <a:rPr lang="en-US" sz="1600" dirty="0" err="1"/>
              <a:t>MainRoutine</a:t>
            </a:r>
            <a:r>
              <a:rPr lang="en-US" sz="1600" dirty="0"/>
              <a:t>.</a:t>
            </a:r>
          </a:p>
        </p:txBody>
      </p:sp>
      <p:pic>
        <p:nvPicPr>
          <p:cNvPr id="15" name="Picture 14"/>
          <p:cNvPicPr>
            <a:picLocks noChangeAspect="1"/>
          </p:cNvPicPr>
          <p:nvPr/>
        </p:nvPicPr>
        <p:blipFill>
          <a:blip r:embed="rId5"/>
          <a:stretch>
            <a:fillRect/>
          </a:stretch>
        </p:blipFill>
        <p:spPr>
          <a:xfrm>
            <a:off x="1198989" y="8017595"/>
            <a:ext cx="3667125" cy="1047750"/>
          </a:xfrm>
          <a:prstGeom prst="rect">
            <a:avLst/>
          </a:prstGeom>
        </p:spPr>
      </p:pic>
      <p:pic>
        <p:nvPicPr>
          <p:cNvPr id="3" name="Picture 2"/>
          <p:cNvPicPr>
            <a:picLocks noChangeAspect="1"/>
          </p:cNvPicPr>
          <p:nvPr/>
        </p:nvPicPr>
        <p:blipFill>
          <a:blip r:embed="rId6"/>
          <a:stretch>
            <a:fillRect/>
          </a:stretch>
        </p:blipFill>
        <p:spPr>
          <a:xfrm>
            <a:off x="1873004" y="4987579"/>
            <a:ext cx="2486025" cy="2305050"/>
          </a:xfrm>
          <a:prstGeom prst="rect">
            <a:avLst/>
          </a:prstGeom>
        </p:spPr>
      </p:pic>
    </p:spTree>
    <p:extLst>
      <p:ext uri="{BB962C8B-B14F-4D97-AF65-F5344CB8AC3E}">
        <p14:creationId xmlns:p14="http://schemas.microsoft.com/office/powerpoint/2010/main" val="1857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86828" y="773502"/>
            <a:ext cx="6275337" cy="79222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5)   Insert a rung, insert  a </a:t>
            </a:r>
            <a:r>
              <a:rPr lang="en-US" sz="1600" dirty="0" err="1"/>
              <a:t>SlowBaud</a:t>
            </a:r>
            <a:r>
              <a:rPr lang="en-US" sz="1600" dirty="0"/>
              <a:t> AOI. </a:t>
            </a:r>
          </a:p>
        </p:txBody>
      </p:sp>
      <p:sp>
        <p:nvSpPr>
          <p:cNvPr id="6" name="Subtitle 2"/>
          <p:cNvSpPr txBox="1">
            <a:spLocks/>
          </p:cNvSpPr>
          <p:nvPr/>
        </p:nvSpPr>
        <p:spPr>
          <a:xfrm>
            <a:off x="623258" y="270295"/>
            <a:ext cx="5611484" cy="2889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Continued from previous page….PLC IMPLEMENTATION – </a:t>
            </a:r>
          </a:p>
          <a:p>
            <a:pPr algn="l"/>
            <a:endParaRPr lang="en-US" sz="1600" dirty="0"/>
          </a:p>
          <a:p>
            <a:pPr marL="342900" indent="-342900" algn="l">
              <a:buFont typeface="Arial" panose="020B0604020202020204" pitchFamily="34" charset="0"/>
              <a:buAutoNum type="arabicParenR"/>
            </a:pPr>
            <a:endParaRPr lang="en-US" sz="1600" dirty="0"/>
          </a:p>
        </p:txBody>
      </p:sp>
      <p:pic>
        <p:nvPicPr>
          <p:cNvPr id="2" name="Picture 1"/>
          <p:cNvPicPr>
            <a:picLocks noChangeAspect="1"/>
          </p:cNvPicPr>
          <p:nvPr/>
        </p:nvPicPr>
        <p:blipFill>
          <a:blip r:embed="rId2"/>
          <a:stretch>
            <a:fillRect/>
          </a:stretch>
        </p:blipFill>
        <p:spPr>
          <a:xfrm>
            <a:off x="1382810" y="2491601"/>
            <a:ext cx="4452590" cy="2102426"/>
          </a:xfrm>
          <a:prstGeom prst="rect">
            <a:avLst/>
          </a:prstGeom>
        </p:spPr>
      </p:pic>
      <p:pic>
        <p:nvPicPr>
          <p:cNvPr id="3" name="Picture 2"/>
          <p:cNvPicPr>
            <a:picLocks noChangeAspect="1"/>
          </p:cNvPicPr>
          <p:nvPr/>
        </p:nvPicPr>
        <p:blipFill>
          <a:blip r:embed="rId3"/>
          <a:stretch>
            <a:fillRect/>
          </a:stretch>
        </p:blipFill>
        <p:spPr>
          <a:xfrm>
            <a:off x="3853402" y="699139"/>
            <a:ext cx="2781300" cy="561975"/>
          </a:xfrm>
          <a:prstGeom prst="rect">
            <a:avLst/>
          </a:prstGeom>
        </p:spPr>
      </p:pic>
      <p:sp>
        <p:nvSpPr>
          <p:cNvPr id="4" name="Rounded Rectangle 3"/>
          <p:cNvSpPr/>
          <p:nvPr/>
        </p:nvSpPr>
        <p:spPr>
          <a:xfrm>
            <a:off x="5837927" y="726275"/>
            <a:ext cx="396815" cy="28098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252930" y="1549762"/>
            <a:ext cx="6605070" cy="150381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6)   Right-click in the </a:t>
            </a:r>
            <a:r>
              <a:rPr lang="en-US" sz="1600" dirty="0" err="1"/>
              <a:t>SlowBaud_Reader</a:t>
            </a:r>
            <a:r>
              <a:rPr lang="en-US" sz="1600" dirty="0"/>
              <a:t> question mark, and select “New Tag”.</a:t>
            </a:r>
          </a:p>
          <a:p>
            <a:pPr algn="l"/>
            <a:r>
              <a:rPr lang="en-US" sz="1600" dirty="0"/>
              <a:t>Use the OP# and Robot# to replace the “X”s in the example below, making a unique Control Tag for the AOI for reading this OP/Robot’s </a:t>
            </a:r>
            <a:r>
              <a:rPr lang="en-US" sz="1600" dirty="0" err="1"/>
              <a:t>SlowBaud</a:t>
            </a:r>
            <a:r>
              <a:rPr lang="en-US" sz="1600" dirty="0"/>
              <a:t> clock/data. </a:t>
            </a:r>
          </a:p>
          <a:p>
            <a:pPr algn="l"/>
            <a:endParaRPr lang="en-US" sz="1600" dirty="0"/>
          </a:p>
          <a:p>
            <a:pPr marL="342900" indent="-342900" algn="l">
              <a:buFont typeface="Arial" panose="020B0604020202020204" pitchFamily="34" charset="0"/>
              <a:buAutoNum type="arabicParenR"/>
            </a:pPr>
            <a:endParaRPr lang="en-US" sz="1600" dirty="0"/>
          </a:p>
        </p:txBody>
      </p:sp>
      <p:pic>
        <p:nvPicPr>
          <p:cNvPr id="8" name="Picture 7"/>
          <p:cNvPicPr>
            <a:picLocks noChangeAspect="1"/>
          </p:cNvPicPr>
          <p:nvPr/>
        </p:nvPicPr>
        <p:blipFill>
          <a:blip r:embed="rId4"/>
          <a:stretch>
            <a:fillRect/>
          </a:stretch>
        </p:blipFill>
        <p:spPr>
          <a:xfrm>
            <a:off x="1312665" y="6511168"/>
            <a:ext cx="4485599" cy="2028438"/>
          </a:xfrm>
          <a:prstGeom prst="rect">
            <a:avLst/>
          </a:prstGeom>
        </p:spPr>
      </p:pic>
      <p:sp>
        <p:nvSpPr>
          <p:cNvPr id="10" name="Rectangle 9"/>
          <p:cNvSpPr/>
          <p:nvPr/>
        </p:nvSpPr>
        <p:spPr>
          <a:xfrm>
            <a:off x="5248276" y="2912512"/>
            <a:ext cx="290512" cy="5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5921" y="7194161"/>
            <a:ext cx="57626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252930" y="4970716"/>
            <a:ext cx="6605070" cy="1540452"/>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7) Next, right-click in the </a:t>
            </a:r>
            <a:r>
              <a:rPr lang="en-US" sz="1600" dirty="0" err="1"/>
              <a:t>String_Value</a:t>
            </a:r>
            <a:r>
              <a:rPr lang="en-US" sz="1600" dirty="0"/>
              <a:t> question mark, and select “New Tag”.</a:t>
            </a:r>
          </a:p>
          <a:p>
            <a:pPr algn="l"/>
            <a:r>
              <a:rPr lang="en-US" sz="1600" dirty="0"/>
              <a:t>!!!CRITICAL!!! YOU MUST CHANGE THE DATA TYPE FROM “String” to “</a:t>
            </a:r>
            <a:r>
              <a:rPr lang="en-US" sz="1600" dirty="0" err="1"/>
              <a:t>SlowBaud</a:t>
            </a:r>
            <a:r>
              <a:rPr lang="en-US" sz="1600" dirty="0"/>
              <a:t>” before creating the new tag.</a:t>
            </a:r>
          </a:p>
          <a:p>
            <a:pPr algn="l"/>
            <a:r>
              <a:rPr lang="en-US" sz="1600" dirty="0"/>
              <a:t>Use the same OP# and Robot# to replace the “X”s in the example below, making a unique Control Tag for the UDT for holding the </a:t>
            </a:r>
            <a:r>
              <a:rPr lang="en-US" sz="1600" dirty="0" err="1"/>
              <a:t>SlowBaud</a:t>
            </a:r>
            <a:r>
              <a:rPr lang="en-US" sz="1600" dirty="0"/>
              <a:t> clock/data. </a:t>
            </a:r>
          </a:p>
          <a:p>
            <a:pPr algn="l"/>
            <a:endParaRPr lang="en-US" sz="1600" dirty="0"/>
          </a:p>
          <a:p>
            <a:pPr marL="342900" indent="-342900" algn="l">
              <a:buFont typeface="Arial" panose="020B0604020202020204" pitchFamily="34" charset="0"/>
              <a:buAutoNum type="arabicParenR"/>
            </a:pPr>
            <a:endParaRPr lang="en-US" sz="1600" dirty="0"/>
          </a:p>
        </p:txBody>
      </p:sp>
    </p:spTree>
    <p:extLst>
      <p:ext uri="{BB962C8B-B14F-4D97-AF65-F5344CB8AC3E}">
        <p14:creationId xmlns:p14="http://schemas.microsoft.com/office/powerpoint/2010/main" val="75660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86828" y="773502"/>
            <a:ext cx="6275337" cy="79222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AutoNum type="arabicParenR" startAt="8"/>
            </a:pPr>
            <a:r>
              <a:rPr lang="en-US" sz="1600" dirty="0"/>
              <a:t>Populate the four string variables with their appropriate UDT Tag elements by following the example below:</a:t>
            </a:r>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endParaRPr lang="en-US" sz="1600" dirty="0"/>
          </a:p>
          <a:p>
            <a:pPr marL="342900" indent="-342900" algn="l">
              <a:buAutoNum type="arabicParenR" startAt="8"/>
            </a:pPr>
            <a:r>
              <a:rPr lang="en-US" sz="1600" dirty="0"/>
              <a:t>Right-click, monitor any of the “</a:t>
            </a:r>
            <a:r>
              <a:rPr lang="en-US" sz="1600" dirty="0" err="1"/>
              <a:t>OPxx_Rx_Serial</a:t>
            </a:r>
            <a:r>
              <a:rPr lang="en-US" sz="1600" dirty="0"/>
              <a:t>” tags to pull up the monitor page. </a:t>
            </a:r>
          </a:p>
          <a:p>
            <a:pPr algn="l"/>
            <a:r>
              <a:rPr lang="en-US" sz="1600" dirty="0"/>
              <a:t> Do nothing to the “</a:t>
            </a:r>
            <a:r>
              <a:rPr lang="en-US" sz="1600" dirty="0" err="1"/>
              <a:t>String_Val</a:t>
            </a:r>
            <a:r>
              <a:rPr lang="en-US" sz="1600" dirty="0"/>
              <a:t>” or “</a:t>
            </a:r>
            <a:r>
              <a:rPr lang="en-US" sz="1600" dirty="0" err="1"/>
              <a:t>String_ACC</a:t>
            </a:r>
            <a:r>
              <a:rPr lang="en-US" sz="1600" dirty="0"/>
              <a:t>” elements. </a:t>
            </a:r>
          </a:p>
          <a:p>
            <a:pPr algn="l"/>
            <a:r>
              <a:rPr lang="en-US" sz="1600" dirty="0"/>
              <a:t> Change “</a:t>
            </a:r>
            <a:r>
              <a:rPr lang="en-US" sz="1600" dirty="0" err="1"/>
              <a:t>Default_WAIT</a:t>
            </a:r>
            <a:r>
              <a:rPr lang="en-US" sz="1600" dirty="0"/>
              <a:t>” to the string “Reading…..”. (5 dots)</a:t>
            </a:r>
          </a:p>
          <a:p>
            <a:pPr algn="l"/>
            <a:r>
              <a:rPr lang="en-US" sz="1600" dirty="0"/>
              <a:t> Change “</a:t>
            </a:r>
            <a:r>
              <a:rPr lang="en-US" sz="1600" dirty="0" err="1"/>
              <a:t>Default_OFF</a:t>
            </a:r>
            <a:r>
              <a:rPr lang="en-US" sz="1600" dirty="0"/>
              <a:t>” to the string “Disconnected”</a:t>
            </a:r>
          </a:p>
          <a:p>
            <a:pPr algn="l"/>
            <a:r>
              <a:rPr lang="en-US" sz="1600" b="1" i="1" dirty="0"/>
              <a:t>NOTE: both strings must be 12 characters long.</a:t>
            </a:r>
          </a:p>
          <a:p>
            <a:pPr algn="l"/>
            <a:endParaRPr lang="en-US" sz="1600" dirty="0"/>
          </a:p>
        </p:txBody>
      </p:sp>
      <p:sp>
        <p:nvSpPr>
          <p:cNvPr id="6" name="Subtitle 2"/>
          <p:cNvSpPr txBox="1">
            <a:spLocks/>
          </p:cNvSpPr>
          <p:nvPr/>
        </p:nvSpPr>
        <p:spPr>
          <a:xfrm>
            <a:off x="623258" y="270295"/>
            <a:ext cx="5611484" cy="2889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Continued from previous page….PLC IMPLEMENTATION – </a:t>
            </a:r>
          </a:p>
          <a:p>
            <a:pPr algn="l"/>
            <a:endParaRPr lang="en-US" sz="1600" dirty="0"/>
          </a:p>
          <a:p>
            <a:pPr marL="342900" indent="-342900" algn="l">
              <a:buFont typeface="Arial" panose="020B0604020202020204" pitchFamily="34" charset="0"/>
              <a:buAutoNum type="arabicParenR"/>
            </a:pPr>
            <a:endParaRPr lang="en-US" sz="1600" dirty="0"/>
          </a:p>
        </p:txBody>
      </p:sp>
      <p:pic>
        <p:nvPicPr>
          <p:cNvPr id="9" name="Picture 8"/>
          <p:cNvPicPr>
            <a:picLocks noChangeAspect="1"/>
          </p:cNvPicPr>
          <p:nvPr/>
        </p:nvPicPr>
        <p:blipFill>
          <a:blip r:embed="rId2"/>
          <a:stretch>
            <a:fillRect/>
          </a:stretch>
        </p:blipFill>
        <p:spPr>
          <a:xfrm>
            <a:off x="1462529" y="1551043"/>
            <a:ext cx="3546639" cy="2157745"/>
          </a:xfrm>
          <a:prstGeom prst="rect">
            <a:avLst/>
          </a:prstGeom>
        </p:spPr>
      </p:pic>
      <p:sp>
        <p:nvSpPr>
          <p:cNvPr id="13" name="Rectangle 12"/>
          <p:cNvSpPr/>
          <p:nvPr/>
        </p:nvSpPr>
        <p:spPr>
          <a:xfrm>
            <a:off x="1604513" y="2735117"/>
            <a:ext cx="2950234" cy="7591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286828" y="6297283"/>
            <a:ext cx="5898042" cy="1353649"/>
          </a:xfrm>
          <a:prstGeom prst="rect">
            <a:avLst/>
          </a:prstGeom>
        </p:spPr>
      </p:pic>
      <p:sp>
        <p:nvSpPr>
          <p:cNvPr id="17" name="Rectangle 16"/>
          <p:cNvSpPr/>
          <p:nvPr/>
        </p:nvSpPr>
        <p:spPr>
          <a:xfrm>
            <a:off x="579934" y="6974107"/>
            <a:ext cx="5654807" cy="7591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73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617167" y="1692115"/>
            <a:ext cx="3614657" cy="2171180"/>
          </a:xfrm>
          <a:prstGeom prst="rect">
            <a:avLst/>
          </a:prstGeom>
        </p:spPr>
      </p:pic>
      <p:sp>
        <p:nvSpPr>
          <p:cNvPr id="5" name="Subtitle 2"/>
          <p:cNvSpPr txBox="1">
            <a:spLocks/>
          </p:cNvSpPr>
          <p:nvPr/>
        </p:nvSpPr>
        <p:spPr>
          <a:xfrm>
            <a:off x="286828" y="773502"/>
            <a:ext cx="6275337" cy="837049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AutoNum type="arabicParenR" startAt="10"/>
            </a:pPr>
            <a:r>
              <a:rPr lang="en-US" sz="1600" dirty="0"/>
              <a:t>For the last step of filling in the AOI, assign the Clock input to the tag that is echoing the </a:t>
            </a:r>
            <a:r>
              <a:rPr lang="en-US" sz="1600" dirty="0" err="1"/>
              <a:t>SlowBAUD</a:t>
            </a:r>
            <a:r>
              <a:rPr lang="en-US" sz="1600" dirty="0"/>
              <a:t> Clock, and the Data input to the tag that is echoing the </a:t>
            </a:r>
            <a:r>
              <a:rPr lang="en-US" sz="1600" dirty="0" err="1"/>
              <a:t>SlowBAUD</a:t>
            </a:r>
            <a:r>
              <a:rPr lang="en-US" sz="1600" dirty="0"/>
              <a:t> Data bit.</a:t>
            </a:r>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r>
              <a:rPr lang="en-US" sz="1600" dirty="0"/>
              <a:t>Accept the changes to the rung. If all is right, when you monitor the “</a:t>
            </a:r>
            <a:r>
              <a:rPr lang="en-US" sz="1600" dirty="0" err="1"/>
              <a:t>String_VAL</a:t>
            </a:r>
            <a:r>
              <a:rPr lang="en-US" sz="1600" dirty="0"/>
              <a:t>” and “</a:t>
            </a:r>
            <a:r>
              <a:rPr lang="en-US" sz="1600" dirty="0" err="1"/>
              <a:t>String_ACC</a:t>
            </a:r>
            <a:r>
              <a:rPr lang="en-US" sz="1600" dirty="0"/>
              <a:t>” variables, you will see the Serial Number from the </a:t>
            </a:r>
            <a:r>
              <a:rPr lang="en-US" sz="1600" dirty="0" err="1"/>
              <a:t>SlowBAUD</a:t>
            </a:r>
            <a:r>
              <a:rPr lang="en-US" sz="1600" dirty="0"/>
              <a:t> slowly scrolling into “ACC”, then being transferred as a whole into “VAL”. </a:t>
            </a:r>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endParaRPr lang="en-US" sz="1600" dirty="0"/>
          </a:p>
          <a:p>
            <a:pPr marL="342900" indent="-342900" algn="l">
              <a:buAutoNum type="arabicParenR" startAt="10"/>
            </a:pPr>
            <a:r>
              <a:rPr lang="en-US" sz="1600" dirty="0"/>
              <a:t>So, you have successfully set up the Serial Transfer of the </a:t>
            </a:r>
            <a:r>
              <a:rPr lang="en-US" sz="1600" dirty="0" err="1"/>
              <a:t>SlowBAUD</a:t>
            </a:r>
            <a:r>
              <a:rPr lang="en-US" sz="1600" dirty="0"/>
              <a:t> Data into a String Tag in the PLC.</a:t>
            </a:r>
          </a:p>
          <a:p>
            <a:pPr algn="l"/>
            <a:r>
              <a:rPr lang="en-US" sz="1600" dirty="0"/>
              <a:t>        </a:t>
            </a:r>
          </a:p>
        </p:txBody>
      </p:sp>
      <p:sp>
        <p:nvSpPr>
          <p:cNvPr id="6" name="Subtitle 2"/>
          <p:cNvSpPr txBox="1">
            <a:spLocks/>
          </p:cNvSpPr>
          <p:nvPr/>
        </p:nvSpPr>
        <p:spPr>
          <a:xfrm>
            <a:off x="623258" y="270295"/>
            <a:ext cx="5611484" cy="288921"/>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dirty="0"/>
              <a:t>Continued from previous page….PLC IMPLEMENTATION – </a:t>
            </a:r>
          </a:p>
          <a:p>
            <a:pPr algn="l"/>
            <a:endParaRPr lang="en-US" sz="1600" dirty="0"/>
          </a:p>
        </p:txBody>
      </p:sp>
      <p:sp>
        <p:nvSpPr>
          <p:cNvPr id="13" name="Rectangle 12"/>
          <p:cNvSpPr/>
          <p:nvPr/>
        </p:nvSpPr>
        <p:spPr>
          <a:xfrm>
            <a:off x="1742536" y="2208361"/>
            <a:ext cx="3157268" cy="8626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498024" y="5231780"/>
            <a:ext cx="3733800" cy="1047750"/>
          </a:xfrm>
          <a:prstGeom prst="rect">
            <a:avLst/>
          </a:prstGeom>
        </p:spPr>
      </p:pic>
    </p:spTree>
    <p:extLst>
      <p:ext uri="{BB962C8B-B14F-4D97-AF65-F5344CB8AC3E}">
        <p14:creationId xmlns:p14="http://schemas.microsoft.com/office/powerpoint/2010/main" val="1708200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1361</TotalTime>
  <Words>1392</Words>
  <Application>Microsoft Office PowerPoint</Application>
  <PresentationFormat>Letter Paper (8.5x11 in)</PresentationFormat>
  <Paragraphs>85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GM-CETC, Defiance Foundry, Robot EOAT</dc:title>
  <dc:creator>Douglas P Rellinger</dc:creator>
  <cp:lastModifiedBy>Sharon Rellinger</cp:lastModifiedBy>
  <cp:revision>61</cp:revision>
  <dcterms:created xsi:type="dcterms:W3CDTF">2016-09-08T13:27:25Z</dcterms:created>
  <dcterms:modified xsi:type="dcterms:W3CDTF">2020-02-13T16:49:17Z</dcterms:modified>
</cp:coreProperties>
</file>